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8" r:id="rId2"/>
    <p:sldId id="261" r:id="rId3"/>
    <p:sldId id="256" r:id="rId4"/>
    <p:sldId id="257" r:id="rId5"/>
    <p:sldId id="264" r:id="rId6"/>
    <p:sldId id="265" r:id="rId7"/>
    <p:sldId id="263" r:id="rId8"/>
    <p:sldId id="259" r:id="rId9"/>
    <p:sldId id="269" r:id="rId10"/>
    <p:sldId id="273" r:id="rId11"/>
    <p:sldId id="267" r:id="rId12"/>
    <p:sldId id="271" r:id="rId13"/>
    <p:sldId id="260" r:id="rId14"/>
    <p:sldId id="270" r:id="rId15"/>
    <p:sldId id="272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DF87F-0FBC-4684-9B2E-0F92D85A5395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BAB89-5679-4C6E-9A55-9B6357FD74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0BAB89-5679-4C6E-9A55-9B6357FD748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0BAB89-5679-4C6E-9A55-9B6357FD748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E3C34-ADCC-4903-BED4-490AA8192852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EA3E6-BB09-4E29-9C51-28B3317040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Game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&#1090;&#1077;&#1089;&#1090;%20&#1054;&#1089;&#1085;&#1086;&#1074;&#1099;%20&#1083;&#1086;&#1075;&#1080;&#1082;&#1080;-&#1074;&#1072;&#1088;1.xls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&#1083;&#1086;&#1075;&#1080;&#1095;&#1077;&#1089;&#1082;&#1080;&#1077;%20&#1079;&#1072;&#1076;&#1072;&#1095;&#1080;.xlsx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714488"/>
            <a:ext cx="838883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/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Способы решения</a:t>
            </a:r>
          </a:p>
          <a:p>
            <a:pPr algn="ctr"/>
            <a:r>
              <a:rPr lang="ru-RU" sz="7200" b="1" cap="all" spc="0" dirty="0" smtClean="0">
                <a:ln/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Логических задач</a:t>
            </a:r>
            <a:endParaRPr lang="ru-RU" sz="7200" b="1" cap="all" spc="0" dirty="0">
              <a:ln/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072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Следователь допрашивает Андрея, Васю и Сашу.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Андрей утверждает, что Вася лжет, Вася обвинял во лжи Сашу,                               а Саша призывает не слушать ни того, ни другого.</a:t>
            </a:r>
          </a:p>
          <a:p>
            <a:r>
              <a:rPr lang="ru-RU" dirty="0" smtClean="0"/>
              <a:t>Кто из допрашиваемых говорил правду?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0"/>
            <a:ext cx="1857356" cy="193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user\Рабочий стол\урокЛОГИКА1\задач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42" y="1928802"/>
            <a:ext cx="8929704" cy="4599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001850">
            <a:off x="1486020" y="1871774"/>
            <a:ext cx="636904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5000" b="1" cap="all" spc="0" dirty="0" smtClean="0">
                <a:ln/>
                <a:solidFill>
                  <a:schemeClr val="accent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0000" stA="55000" endPos="48000" dist="500" dir="5400000" sy="-100000" algn="bl" rotWithShape="0"/>
                </a:effectLst>
                <a:hlinkClick r:id="rId2" action="ppaction://hlinkfile"/>
              </a:rPr>
              <a:t>ИГРА</a:t>
            </a:r>
            <a:endParaRPr lang="ru-RU" sz="15000" b="1" cap="all" spc="0" dirty="0">
              <a:ln/>
              <a:solidFill>
                <a:schemeClr val="accent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user\Рабочий стол\урокЛОГИКА\igri-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86171"/>
            <a:ext cx="2857520" cy="1194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000108"/>
            <a:ext cx="1998544" cy="335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27857"/>
          <a:stretch>
            <a:fillRect/>
          </a:stretch>
        </p:blipFill>
        <p:spPr bwMode="auto">
          <a:xfrm>
            <a:off x="0" y="1928802"/>
            <a:ext cx="3333750" cy="24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71736" y="928670"/>
            <a:ext cx="4764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,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928670"/>
            <a:ext cx="4764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,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928670"/>
            <a:ext cx="4764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,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785794"/>
            <a:ext cx="4764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,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28934"/>
            <a:ext cx="9144000" cy="2214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/>
              <a:t>Внимание </a:t>
            </a:r>
            <a:r>
              <a:rPr lang="ru-RU" sz="1600" dirty="0" smtClean="0"/>
              <a:t>Андрея, </a:t>
            </a:r>
            <a:r>
              <a:rPr lang="ru-RU" sz="1600" dirty="0"/>
              <a:t>Дениса и Николая привлек проехавший мимо них автомобиль.</a:t>
            </a:r>
          </a:p>
          <a:p>
            <a:pPr>
              <a:buNone/>
            </a:pPr>
            <a:r>
              <a:rPr lang="ru-RU" sz="1600" b="1" dirty="0">
                <a:solidFill>
                  <a:srgbClr val="008000"/>
                </a:solidFill>
              </a:rPr>
              <a:t>- Это английская машина марки "Феррари", - сказал Андрей.</a:t>
            </a:r>
          </a:p>
          <a:p>
            <a:pPr>
              <a:buNone/>
            </a:pPr>
            <a:r>
              <a:rPr lang="ru-RU" sz="1600" b="1" dirty="0">
                <a:solidFill>
                  <a:srgbClr val="008000"/>
                </a:solidFill>
              </a:rPr>
              <a:t>- Нет, машина итальянская, марки "Понтиак", - возразил Денис.</a:t>
            </a:r>
          </a:p>
          <a:p>
            <a:pPr>
              <a:buNone/>
            </a:pPr>
            <a:r>
              <a:rPr lang="ru-RU" sz="1600" b="1" dirty="0">
                <a:solidFill>
                  <a:srgbClr val="008000"/>
                </a:solidFill>
              </a:rPr>
              <a:t>- Это "Мерседес", и сделана машина не в Англии, - сказал Николай.</a:t>
            </a:r>
          </a:p>
          <a:p>
            <a:pPr>
              <a:buNone/>
            </a:pPr>
            <a:r>
              <a:rPr lang="ru-RU" sz="1600" dirty="0"/>
              <a:t>Оказавшийся рядом знаток автомобилей сказал, что каждый из них прав только в одном из </a:t>
            </a:r>
            <a:r>
              <a:rPr lang="ru-RU" sz="1600" dirty="0" smtClean="0"/>
              <a:t>двух высказанных </a:t>
            </a:r>
            <a:r>
              <a:rPr lang="ru-RU" sz="1600" dirty="0"/>
              <a:t>предположений. </a:t>
            </a:r>
            <a:r>
              <a:rPr lang="ru-RU" sz="1600" b="1" dirty="0">
                <a:solidFill>
                  <a:srgbClr val="008000"/>
                </a:solidFill>
              </a:rPr>
              <a:t>Какой же марки был автомобиль, и в какой стране он изготовлен?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3074" name="Picture 2" descr="C:\Documents and Settings\user\Рабочий стол\урокЛОГИКА\transporta-8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000372"/>
            <a:ext cx="1785950" cy="109904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928670"/>
            <a:ext cx="644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Домашняя работа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b="1" dirty="0" smtClean="0">
              <a:solidFill>
                <a:srgbClr val="008000"/>
              </a:solidFill>
            </a:endParaRPr>
          </a:p>
          <a:p>
            <a:pPr algn="ctr">
              <a:buNone/>
            </a:pPr>
            <a:r>
              <a:rPr lang="ru-RU" sz="2000" b="1" dirty="0">
                <a:solidFill>
                  <a:srgbClr val="008000"/>
                </a:solidFill>
              </a:rPr>
              <a:t> </a:t>
            </a:r>
            <a:r>
              <a:rPr lang="ru-RU" sz="2000" b="1" dirty="0" smtClean="0">
                <a:solidFill>
                  <a:srgbClr val="008000"/>
                </a:solidFill>
              </a:rPr>
              <a:t>             Синоптик </a:t>
            </a:r>
            <a:r>
              <a:rPr lang="ru-RU" sz="2000" b="1" dirty="0">
                <a:solidFill>
                  <a:srgbClr val="008000"/>
                </a:solidFill>
              </a:rPr>
              <a:t>объявляет прогноз погоды на завтра и утверждает следующее:</a:t>
            </a:r>
          </a:p>
          <a:p>
            <a:pPr marL="457200" lvl="0" indent="-45720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1.Если </a:t>
            </a:r>
            <a:r>
              <a:rPr lang="ru-RU" sz="2000" b="1" dirty="0">
                <a:solidFill>
                  <a:srgbClr val="002060"/>
                </a:solidFill>
              </a:rPr>
              <a:t>не будет ветра, то будет пасмурная погода без </a:t>
            </a:r>
            <a:r>
              <a:rPr lang="ru-RU" sz="2000" b="1" dirty="0" smtClean="0">
                <a:solidFill>
                  <a:srgbClr val="002060"/>
                </a:solidFill>
              </a:rPr>
              <a:t>дождя</a:t>
            </a:r>
            <a:endParaRPr lang="ru-RU" sz="2000" b="1" dirty="0">
              <a:solidFill>
                <a:srgbClr val="002060"/>
              </a:solidFill>
            </a:endParaRPr>
          </a:p>
          <a:p>
            <a:pPr marL="457200" lvl="0" indent="-457200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2.Если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будет дождь, то будет пасмурно и без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ветра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457200" lvl="0" indent="-45720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3.Если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будет пасмурная погода, то будет дождь и не будет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ветра</a:t>
            </a:r>
            <a:r>
              <a:rPr lang="ru-RU" sz="2000" dirty="0" smtClean="0"/>
              <a:t> </a:t>
            </a:r>
            <a:endParaRPr lang="ru-RU" sz="2000" dirty="0"/>
          </a:p>
          <a:p>
            <a:pPr algn="ctr">
              <a:buNone/>
            </a:pPr>
            <a:r>
              <a:rPr lang="ru-RU" b="1" dirty="0">
                <a:solidFill>
                  <a:srgbClr val="008000"/>
                </a:solidFill>
              </a:rPr>
              <a:t>К</a:t>
            </a:r>
            <a:r>
              <a:rPr lang="ru-RU" b="1" dirty="0" smtClean="0">
                <a:solidFill>
                  <a:srgbClr val="008000"/>
                </a:solidFill>
              </a:rPr>
              <a:t>акая </a:t>
            </a:r>
            <a:r>
              <a:rPr lang="ru-RU" b="1" dirty="0">
                <a:solidFill>
                  <a:srgbClr val="008000"/>
                </a:solidFill>
              </a:rPr>
              <a:t>же погода будет завтра?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2051" name="Picture 3" descr="C:\Documents and Settings\user\Рабочий стол\урокЛОГИКА\apogoda-4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2" name="Picture 4" descr="C:\Documents and Settings\user\Рабочий стол\урокЛОГИКА\apogoda-5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785926"/>
            <a:ext cx="952507" cy="714380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урокЛОГИКА\apogoda-4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4947" y="571480"/>
            <a:ext cx="1859053" cy="1333498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урокЛОГИКА\apogoda-5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1857364"/>
            <a:ext cx="571504" cy="58994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3333750"/>
          <a:ext cx="8358246" cy="1452572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1452572">
                <a:tc>
                  <a:txBody>
                    <a:bodyPr/>
                    <a:lstStyle/>
                    <a:p>
                      <a:pPr algn="ctr" fontAlgn="b"/>
                      <a:r>
                        <a:rPr lang="pt-BR" sz="3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(A V C Λ ¬B)</a:t>
                      </a:r>
                      <a:r>
                        <a:rPr lang="pt-BR" sz="3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 Λ </a:t>
                      </a:r>
                      <a:r>
                        <a:rPr lang="pt-BR" sz="3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(¬B V C Λ ¬A) </a:t>
                      </a:r>
                      <a:r>
                        <a:rPr lang="pt-BR" sz="3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Λ </a:t>
                      </a:r>
                      <a:r>
                        <a:rPr lang="pt-BR" sz="3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(¬C V B Λ ¬A</a:t>
                      </a:r>
                      <a:r>
                        <a:rPr lang="pt-BR" sz="3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ru-RU" sz="36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endParaRPr lang="pt-BR" sz="3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3214686"/>
          <a:ext cx="7358112" cy="2786082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226352"/>
                <a:gridCol w="1226352"/>
                <a:gridCol w="1226352"/>
                <a:gridCol w="1226352"/>
                <a:gridCol w="1226352"/>
                <a:gridCol w="1226352"/>
              </a:tblGrid>
              <a:tr h="464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Пилот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Штурман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Бортмеханик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Радист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Синоптик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Потапов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Щедрин 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Семенов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Коновалов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43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Самойлов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/>
                        <a:t> 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авиационном подразделении служат Потапов, Щедрин, Семенов, Коновалов и Самойлов. Их специальности (они перечислены не в том же порядке, что и фамилии): пилот, штурман, бортмеханик, радист и синоптик. Об этих людях известно следующее: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Щедрин и Коновалов не умеют управлять самолетом.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Потапов и Коновалов готовятся стать штурманами.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Щедрин и Самойлов живут в одном доме с радистом.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Семенов был в доме отдыха вместе со Щедриным и сыном синоптика.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Потапов и Щедрин в свободное время любят играть в шахматы с бортмехаником.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Коновалов, Семенов и синоптик увлекаются боксом.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428604"/>
            <a:ext cx="680084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У </a:t>
            </a:r>
            <a:r>
              <a:rPr lang="ru-RU" sz="1600" dirty="0"/>
              <a:t>Гете в </a:t>
            </a:r>
            <a:r>
              <a:rPr lang="ru-RU" sz="1600" b="1" dirty="0"/>
              <a:t>"Фаусте" </a:t>
            </a:r>
            <a:r>
              <a:rPr lang="ru-RU" sz="1600" dirty="0"/>
              <a:t>можно найти такие слова:</a:t>
            </a:r>
          </a:p>
          <a:p>
            <a:pPr>
              <a:buNone/>
            </a:pPr>
            <a:r>
              <a:rPr lang="ru-RU" sz="1600" dirty="0"/>
              <a:t>Мефистофель: </a:t>
            </a:r>
            <a:endParaRPr lang="ru-RU" sz="1600" dirty="0" smtClean="0"/>
          </a:p>
          <a:p>
            <a:pPr>
              <a:buNone/>
            </a:pPr>
            <a:r>
              <a:rPr lang="ru-RU" sz="2800" b="1" i="1" dirty="0" smtClean="0">
                <a:solidFill>
                  <a:srgbClr val="008000"/>
                </a:solidFill>
              </a:rPr>
              <a:t>"</a:t>
            </a:r>
            <a:r>
              <a:rPr lang="ru-RU" sz="2800" b="1" i="1" dirty="0">
                <a:solidFill>
                  <a:srgbClr val="008000"/>
                </a:solidFill>
              </a:rPr>
              <a:t>Сперва хочу вам в долг вменить</a:t>
            </a:r>
          </a:p>
          <a:p>
            <a:pPr>
              <a:buNone/>
            </a:pPr>
            <a:r>
              <a:rPr lang="ru-RU" sz="2800" b="1" i="1" dirty="0">
                <a:solidFill>
                  <a:srgbClr val="008000"/>
                </a:solidFill>
              </a:rPr>
              <a:t>На курсы логики ходить,</a:t>
            </a:r>
          </a:p>
          <a:p>
            <a:pPr>
              <a:buNone/>
            </a:pPr>
            <a:r>
              <a:rPr lang="ru-RU" sz="2800" b="1" i="1" dirty="0">
                <a:solidFill>
                  <a:srgbClr val="008000"/>
                </a:solidFill>
              </a:rPr>
              <a:t>Ваш ум, нетронутый доныне,</a:t>
            </a:r>
          </a:p>
          <a:p>
            <a:pPr>
              <a:buNone/>
            </a:pPr>
            <a:r>
              <a:rPr lang="ru-RU" sz="2800" b="1" i="1" dirty="0">
                <a:solidFill>
                  <a:srgbClr val="008000"/>
                </a:solidFill>
              </a:rPr>
              <a:t>На них приучат к дисциплине,</a:t>
            </a:r>
          </a:p>
          <a:p>
            <a:pPr>
              <a:buNone/>
            </a:pPr>
            <a:r>
              <a:rPr lang="ru-RU" sz="2800" b="1" i="1" dirty="0">
                <a:solidFill>
                  <a:srgbClr val="008000"/>
                </a:solidFill>
              </a:rPr>
              <a:t>Чтоб взял он направленья ось,</a:t>
            </a:r>
          </a:p>
          <a:p>
            <a:pPr>
              <a:buNone/>
            </a:pPr>
            <a:r>
              <a:rPr lang="ru-RU" sz="2800" b="1" i="1" dirty="0">
                <a:solidFill>
                  <a:srgbClr val="008000"/>
                </a:solidFill>
              </a:rPr>
              <a:t>Не разбредаясь вкривь и вкось!"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   (</a:t>
            </a:r>
            <a:r>
              <a:rPr lang="ru-RU" sz="1600" dirty="0"/>
              <a:t>пер. Б.Пастернака.)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6143636" y="357166"/>
            <a:ext cx="2764630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42844" y="285728"/>
            <a:ext cx="2733931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3000365" y="2903532"/>
            <a:ext cx="2928958" cy="3819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9494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357686"/>
                <a:gridCol w="4786314"/>
              </a:tblGrid>
              <a:tr h="685800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Логика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Высказывание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Алгебра логики                       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Логическая константа           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Эквивалентность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Инверсия  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Конъюнкция 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Импликация 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Дизъюнкция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А  </a:t>
                      </a: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Calibri"/>
                          <a:ea typeface="+mn-ea"/>
                          <a:cs typeface="+mn-cs"/>
                        </a:rPr>
                        <a:t>↔</a:t>
                      </a: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  В</a:t>
                      </a:r>
                    </a:p>
                    <a:p>
                      <a:pPr>
                        <a:lnSpc>
                          <a:spcPct val="1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Логическое сложение </a:t>
                      </a:r>
                    </a:p>
                    <a:p>
                      <a:pPr>
                        <a:lnSpc>
                          <a:spcPct val="80000"/>
                        </a:lnSpc>
                        <a:buFont typeface="Arial" pitchFamily="34" charset="0"/>
                        <a:buNone/>
                      </a:pPr>
                      <a:endParaRPr lang="ru-RU" sz="2400" b="1" kern="1200" dirty="0" smtClean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Наука о формах и способах мышления</a:t>
                      </a:r>
                    </a:p>
                    <a:p>
                      <a:pPr>
                        <a:lnSpc>
                          <a:spcPct val="1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Логическое отрицание</a:t>
                      </a:r>
                    </a:p>
                    <a:p>
                      <a:pPr lvl="0">
                        <a:lnSpc>
                          <a:spcPct val="1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ИСТИНА и ЛОЖЬ</a:t>
                      </a:r>
                    </a:p>
                    <a:p>
                      <a:pPr lvl="0">
                        <a:lnSpc>
                          <a:spcPct val="1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Calibri"/>
                          <a:ea typeface="+mn-ea"/>
                          <a:cs typeface="+mn-cs"/>
                        </a:rPr>
                        <a:t>→</a:t>
                      </a: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</a:p>
                    <a:p>
                      <a:pPr lvl="0">
                        <a:lnSpc>
                          <a:spcPct val="18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en-US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^</a:t>
                      </a: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</a:p>
                    <a:p>
                      <a:pPr>
                        <a:lnSpc>
                          <a:spcPct val="70000"/>
                        </a:lnSpc>
                        <a:buFont typeface="Arial" pitchFamily="34" charset="0"/>
                        <a:buNone/>
                      </a:pPr>
                      <a:endParaRPr lang="ru-RU" sz="2400" b="1" kern="1200" dirty="0" smtClean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7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Наука об операциях над высказываниями</a:t>
                      </a:r>
                    </a:p>
                    <a:p>
                      <a:pPr lvl="0">
                        <a:lnSpc>
                          <a:spcPct val="80000"/>
                        </a:lnSpc>
                        <a:buFont typeface="Arial" pitchFamily="34" charset="0"/>
                        <a:buNone/>
                      </a:pPr>
                      <a:endParaRPr lang="ru-RU" sz="2400" b="1" kern="1200" dirty="0" smtClean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>
                        <a:lnSpc>
                          <a:spcPct val="70000"/>
                        </a:lnSpc>
                        <a:buFont typeface="Arial" pitchFamily="34" charset="0"/>
                        <a:buNone/>
                      </a:pPr>
                      <a:r>
                        <a:rPr lang="ru-RU" sz="2400" b="1" kern="120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Повествовательное предложение,</a:t>
                      </a:r>
                      <a:r>
                        <a:rPr lang="ru-RU" sz="2400" b="1" kern="1200" baseline="0" dirty="0" smtClean="0">
                          <a:solidFill>
                            <a:srgbClr val="008000"/>
                          </a:solidFill>
                          <a:latin typeface="+mn-lt"/>
                          <a:ea typeface="+mn-ea"/>
                          <a:cs typeface="+mn-cs"/>
                        </a:rPr>
                        <a:t> которое является истинным или ложным</a:t>
                      </a:r>
                      <a:endParaRPr lang="ru-RU" sz="2400" b="1" kern="1200" dirty="0" smtClean="0">
                        <a:solidFill>
                          <a:srgbClr val="008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По </a:t>
            </a:r>
            <a:r>
              <a:rPr lang="ru-RU" b="1" dirty="0"/>
              <a:t>мишеням произведено три </a:t>
            </a:r>
            <a:r>
              <a:rPr lang="ru-RU" b="1" dirty="0" smtClean="0"/>
              <a:t>выстрела. Рассмотрено </a:t>
            </a:r>
            <a:r>
              <a:rPr lang="ru-RU" b="1" dirty="0"/>
              <a:t>высказывание: </a:t>
            </a:r>
            <a:endParaRPr lang="ru-RU" b="1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002060"/>
                </a:solidFill>
              </a:rPr>
              <a:t>Pk</a:t>
            </a:r>
            <a:r>
              <a:rPr lang="ru-RU" b="1" dirty="0">
                <a:solidFill>
                  <a:srgbClr val="002060"/>
                </a:solidFill>
              </a:rPr>
              <a:t>=”Мишень поражена </a:t>
            </a:r>
            <a:r>
              <a:rPr lang="en-US" b="1" dirty="0">
                <a:solidFill>
                  <a:srgbClr val="002060"/>
                </a:solidFill>
              </a:rPr>
              <a:t>k</a:t>
            </a:r>
            <a:r>
              <a:rPr lang="ru-RU" b="1" dirty="0">
                <a:solidFill>
                  <a:srgbClr val="002060"/>
                </a:solidFill>
              </a:rPr>
              <a:t>-</a:t>
            </a:r>
            <a:r>
              <a:rPr lang="ru-RU" b="1" dirty="0" err="1">
                <a:solidFill>
                  <a:srgbClr val="002060"/>
                </a:solidFill>
              </a:rPr>
              <a:t>ым</a:t>
            </a:r>
            <a:r>
              <a:rPr lang="ru-RU" b="1" dirty="0">
                <a:solidFill>
                  <a:srgbClr val="002060"/>
                </a:solidFill>
              </a:rPr>
              <a:t> выстрелом”</a:t>
            </a:r>
            <a:r>
              <a:rPr lang="ru-RU" dirty="0"/>
              <a:t>, </a:t>
            </a:r>
            <a:r>
              <a:rPr lang="ru-RU" dirty="0" smtClean="0"/>
              <a:t>                     						где </a:t>
            </a:r>
            <a:r>
              <a:rPr lang="en-US" dirty="0"/>
              <a:t>k</a:t>
            </a:r>
            <a:r>
              <a:rPr lang="ru-RU" dirty="0"/>
              <a:t>=1, 2, 3.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Что </a:t>
            </a:r>
            <a:r>
              <a:rPr lang="ru-RU" b="1" dirty="0">
                <a:solidFill>
                  <a:srgbClr val="002060"/>
                </a:solidFill>
              </a:rPr>
              <a:t>означают следующие высказывания:</a:t>
            </a:r>
          </a:p>
          <a:p>
            <a:pPr>
              <a:buNone/>
            </a:pPr>
            <a:r>
              <a:rPr lang="ru-RU" dirty="0"/>
              <a:t>1</a:t>
            </a:r>
            <a:r>
              <a:rPr lang="ru-RU" dirty="0" smtClean="0"/>
              <a:t>) </a:t>
            </a:r>
            <a:r>
              <a:rPr lang="en-US" dirty="0" smtClean="0"/>
              <a:t>P</a:t>
            </a:r>
            <a:r>
              <a:rPr lang="ru-RU" dirty="0"/>
              <a:t>1+</a:t>
            </a:r>
            <a:r>
              <a:rPr lang="en-US" dirty="0"/>
              <a:t>P</a:t>
            </a:r>
            <a:r>
              <a:rPr lang="ru-RU" dirty="0"/>
              <a:t>2+</a:t>
            </a:r>
            <a:r>
              <a:rPr lang="en-US" dirty="0"/>
              <a:t>P</a:t>
            </a:r>
            <a:r>
              <a:rPr lang="ru-RU" dirty="0"/>
              <a:t>3;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en-US" dirty="0" smtClean="0"/>
              <a:t>P</a:t>
            </a:r>
            <a:r>
              <a:rPr lang="ru-RU" dirty="0"/>
              <a:t>1∙</a:t>
            </a:r>
            <a:r>
              <a:rPr lang="en-US" dirty="0"/>
              <a:t>P2∙</a:t>
            </a:r>
            <a:r>
              <a:rPr lang="en-US" dirty="0" smtClean="0"/>
              <a:t>P3;</a:t>
            </a:r>
            <a:endParaRPr lang="ru-RU" dirty="0" smtClean="0"/>
          </a:p>
          <a:p>
            <a:pPr>
              <a:buNone/>
            </a:pPr>
            <a:r>
              <a:rPr lang="ru-RU" dirty="0"/>
              <a:t>3</a:t>
            </a:r>
            <a:r>
              <a:rPr lang="ru-RU" dirty="0" smtClean="0"/>
              <a:t>) </a:t>
            </a:r>
            <a:r>
              <a:rPr lang="en-US" dirty="0" smtClean="0"/>
              <a:t>P</a:t>
            </a:r>
            <a:r>
              <a:rPr lang="ru-RU" dirty="0" smtClean="0"/>
              <a:t>1+</a:t>
            </a:r>
            <a:r>
              <a:rPr lang="en-US" dirty="0" smtClean="0"/>
              <a:t>P</a:t>
            </a:r>
            <a:r>
              <a:rPr lang="ru-RU" dirty="0" smtClean="0"/>
              <a:t>2+</a:t>
            </a:r>
            <a:r>
              <a:rPr lang="en-US" dirty="0" smtClean="0"/>
              <a:t>P</a:t>
            </a:r>
            <a:r>
              <a:rPr lang="ru-RU" dirty="0" smtClean="0"/>
              <a:t>3.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28662" y="5357826"/>
            <a:ext cx="1643074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500570"/>
            <a:ext cx="2114550" cy="21145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user\Рабочий стол\урокЛОГИКА\voenniea-19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151678">
            <a:off x="6070020" y="4771593"/>
            <a:ext cx="962025" cy="120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9609607">
            <a:off x="703271" y="1647882"/>
            <a:ext cx="628241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01600">
                    <a:srgbClr val="66FF33">
                      <a:alpha val="60000"/>
                    </a:srgbClr>
                  </a:glow>
                </a:effectLst>
                <a:hlinkClick r:id="rId2" action="ppaction://hlinkfile"/>
              </a:rPr>
              <a:t>Тест</a:t>
            </a:r>
            <a:endParaRPr lang="ru-RU" sz="2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01600">
                  <a:srgbClr val="66FF33">
                    <a:alpha val="60000"/>
                  </a:srgbClr>
                </a:glow>
              </a:effectLst>
            </a:endParaRPr>
          </a:p>
        </p:txBody>
      </p:sp>
      <p:pic>
        <p:nvPicPr>
          <p:cNvPr id="4098" name="Picture 2" descr="C:\Documents and Settings\user\Рабочий стол\урокЛОГИКА\vnimanie-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785794"/>
            <a:ext cx="785818" cy="785818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урокЛОГИКА\vnimanie-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643578"/>
            <a:ext cx="661990" cy="66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065817">
            <a:off x="737861" y="1957146"/>
            <a:ext cx="711234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01600">
                    <a:srgbClr val="66FF33">
                      <a:alpha val="60000"/>
                    </a:srgbClr>
                  </a:glow>
                </a:effectLst>
                <a:hlinkClick r:id="rId2" action="ppaction://hlinkfile"/>
              </a:rPr>
              <a:t>Логические</a:t>
            </a:r>
          </a:p>
          <a:p>
            <a:pPr algn="ctr"/>
            <a:r>
              <a:rPr lang="ru-RU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01600">
                    <a:srgbClr val="66FF33">
                      <a:alpha val="60000"/>
                    </a:srgbClr>
                  </a:glow>
                </a:effectLst>
                <a:hlinkClick r:id="rId2" action="ppaction://hlinkfile"/>
              </a:rPr>
              <a:t>задачи</a:t>
            </a:r>
            <a:endParaRPr lang="ru-RU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01600">
                  <a:srgbClr val="66FF33">
                    <a:alpha val="60000"/>
                  </a:srgbClr>
                </a:glow>
              </a:effectLst>
            </a:endParaRPr>
          </a:p>
        </p:txBody>
      </p:sp>
      <p:pic>
        <p:nvPicPr>
          <p:cNvPr id="4098" name="Picture 2" descr="C:\Documents and Settings\user\Рабочий стол\урокЛОГИКА\vnimanie-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142852"/>
            <a:ext cx="785818" cy="785818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урокЛОГИКА\vnimanie-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6000768"/>
            <a:ext cx="661990" cy="66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928670"/>
          <a:ext cx="8358245" cy="460060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40657"/>
                <a:gridCol w="1346428"/>
                <a:gridCol w="1459381"/>
                <a:gridCol w="2097201"/>
                <a:gridCol w="2214578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А</a:t>
                      </a:r>
                      <a:endParaRPr lang="ru-RU" sz="36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В</a:t>
                      </a:r>
                      <a:endParaRPr lang="ru-RU" sz="36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008000"/>
                          </a:solidFill>
                          <a:latin typeface="Calibri"/>
                        </a:rPr>
                        <a:t>¬ </a:t>
                      </a:r>
                      <a:r>
                        <a:rPr lang="ru-RU" sz="3600" dirty="0" smtClean="0">
                          <a:solidFill>
                            <a:srgbClr val="008000"/>
                          </a:solidFill>
                          <a:latin typeface="Calibri"/>
                        </a:rPr>
                        <a:t>А</a:t>
                      </a:r>
                      <a:endParaRPr lang="ru-RU" sz="36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А  </a:t>
                      </a:r>
                      <a:r>
                        <a:rPr lang="ru-RU" sz="3600" dirty="0" smtClean="0">
                          <a:solidFill>
                            <a:srgbClr val="008000"/>
                          </a:solidFill>
                          <a:latin typeface="Calibri"/>
                        </a:rPr>
                        <a:t>→</a:t>
                      </a:r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 В</a:t>
                      </a:r>
                      <a:endParaRPr lang="ru-RU" sz="36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 </a:t>
                      </a:r>
                      <a:r>
                        <a:rPr lang="ru-RU" sz="3600" dirty="0" smtClean="0">
                          <a:solidFill>
                            <a:srgbClr val="008000"/>
                          </a:solidFill>
                          <a:latin typeface="Calibri"/>
                        </a:rPr>
                        <a:t>¬</a:t>
                      </a:r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А  </a:t>
                      </a:r>
                      <a:r>
                        <a:rPr lang="en-US" sz="3600" dirty="0" smtClean="0">
                          <a:solidFill>
                            <a:srgbClr val="008000"/>
                          </a:solidFill>
                        </a:rPr>
                        <a:t>V</a:t>
                      </a:r>
                      <a:r>
                        <a:rPr lang="ru-RU" sz="3600" dirty="0" smtClean="0">
                          <a:solidFill>
                            <a:srgbClr val="008000"/>
                          </a:solidFill>
                        </a:rPr>
                        <a:t> В</a:t>
                      </a:r>
                      <a:endParaRPr lang="ru-RU" sz="3600" dirty="0">
                        <a:solidFill>
                          <a:srgbClr val="008000"/>
                        </a:solidFill>
                      </a:endParaRPr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b="1" dirty="0" smtClean="0">
              <a:solidFill>
                <a:srgbClr val="008000"/>
              </a:solidFill>
            </a:endParaRPr>
          </a:p>
          <a:p>
            <a:pPr algn="ctr">
              <a:buNone/>
            </a:pPr>
            <a:r>
              <a:rPr lang="ru-RU" sz="2000" b="1" dirty="0">
                <a:solidFill>
                  <a:srgbClr val="008000"/>
                </a:solidFill>
              </a:rPr>
              <a:t> </a:t>
            </a:r>
            <a:r>
              <a:rPr lang="ru-RU" sz="2000" b="1" dirty="0" smtClean="0">
                <a:solidFill>
                  <a:srgbClr val="008000"/>
                </a:solidFill>
              </a:rPr>
              <a:t>             Синоптик </a:t>
            </a:r>
            <a:r>
              <a:rPr lang="ru-RU" sz="2000" b="1" dirty="0">
                <a:solidFill>
                  <a:srgbClr val="008000"/>
                </a:solidFill>
              </a:rPr>
              <a:t>объявляет прогноз погоды на завтра и утверждает следующее:</a:t>
            </a:r>
          </a:p>
          <a:p>
            <a:pPr marL="457200" lvl="0" indent="-45720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1.Если </a:t>
            </a:r>
            <a:r>
              <a:rPr lang="ru-RU" sz="2000" b="1" dirty="0">
                <a:solidFill>
                  <a:srgbClr val="002060"/>
                </a:solidFill>
              </a:rPr>
              <a:t>не будет ветра, то будет пасмурная погода без </a:t>
            </a:r>
            <a:r>
              <a:rPr lang="ru-RU" sz="2000" b="1" dirty="0" smtClean="0">
                <a:solidFill>
                  <a:srgbClr val="002060"/>
                </a:solidFill>
              </a:rPr>
              <a:t>дождя</a:t>
            </a:r>
            <a:endParaRPr lang="ru-RU" sz="2000" b="1" dirty="0">
              <a:solidFill>
                <a:srgbClr val="002060"/>
              </a:solidFill>
            </a:endParaRPr>
          </a:p>
          <a:p>
            <a:pPr marL="457200" lvl="0" indent="-457200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2.Если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будет дождь, то будет пасмурно и без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ветра</a:t>
            </a:r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  <a:p>
            <a:pPr marL="457200" lvl="0" indent="-457200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3.Если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будет пасмурная погода, то будет дождь и не будет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ветра</a:t>
            </a:r>
            <a:r>
              <a:rPr lang="ru-RU" sz="2000" dirty="0" smtClean="0"/>
              <a:t> </a:t>
            </a:r>
            <a:endParaRPr lang="ru-RU" sz="2000" dirty="0"/>
          </a:p>
          <a:p>
            <a:pPr algn="ctr">
              <a:buNone/>
            </a:pPr>
            <a:r>
              <a:rPr lang="ru-RU" b="1" dirty="0">
                <a:solidFill>
                  <a:srgbClr val="008000"/>
                </a:solidFill>
              </a:rPr>
              <a:t>К</a:t>
            </a:r>
            <a:r>
              <a:rPr lang="ru-RU" b="1" dirty="0" smtClean="0">
                <a:solidFill>
                  <a:srgbClr val="008000"/>
                </a:solidFill>
              </a:rPr>
              <a:t>акая </a:t>
            </a:r>
            <a:r>
              <a:rPr lang="ru-RU" b="1" dirty="0">
                <a:solidFill>
                  <a:srgbClr val="008000"/>
                </a:solidFill>
              </a:rPr>
              <a:t>же погода будет завтра?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2051" name="Picture 3" descr="C:\Documents and Settings\user\Рабочий стол\урокЛОГИКА\apogoda-4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" cy="9525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2" name="Picture 4" descr="C:\Documents and Settings\user\Рабочий стол\урокЛОГИКА\apogoda-5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785926"/>
            <a:ext cx="952507" cy="714380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урокЛОГИКА\apogoda-4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4947" y="571480"/>
            <a:ext cx="1859053" cy="1333498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урокЛОГИКА\apogoda-5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86644" y="1857364"/>
            <a:ext cx="571504" cy="5899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250030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А-ветер, В-дождь, С- пасмурно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072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Следователь допрашивает Андрея, Васю и Сашу.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Андрей утверждает, что Вася лжет, Вася обвинял во лжи Сашу,                               а Саша призывает не слушать ни того, ни другого.</a:t>
            </a:r>
          </a:p>
          <a:p>
            <a:r>
              <a:rPr lang="ru-RU" dirty="0" smtClean="0"/>
              <a:t>Кто из допрашиваемых говорил правду?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0"/>
            <a:ext cx="1857356" cy="1938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567</Words>
  <Application>Microsoft Office PowerPoint</Application>
  <PresentationFormat>Экран (4:3)</PresentationFormat>
  <Paragraphs>124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omputer</dc:creator>
  <cp:lastModifiedBy>omputer</cp:lastModifiedBy>
  <cp:revision>49</cp:revision>
  <dcterms:created xsi:type="dcterms:W3CDTF">2012-02-01T09:21:35Z</dcterms:created>
  <dcterms:modified xsi:type="dcterms:W3CDTF">2012-02-09T16:52:54Z</dcterms:modified>
</cp:coreProperties>
</file>